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4"/>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3"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 id="422" r:id="rId161"/>
    <p:sldId id="424" r:id="rId162"/>
    <p:sldId id="427" r:id="rId16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3994" autoAdjust="0"/>
  </p:normalViewPr>
  <p:slideViewPr>
    <p:cSldViewPr>
      <p:cViewPr>
        <p:scale>
          <a:sx n="66" d="100"/>
          <a:sy n="66" d="100"/>
        </p:scale>
        <p:origin x="-1256" y="-2992"/>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4092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2018/8/3</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2018/8/3</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2018/8/3</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2018/8/3</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2018/8/3</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0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57.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58.wmf"/><Relationship Id="rId4" Type="http://schemas.openxmlformats.org/officeDocument/2006/relationships/oleObject" Target="../embeddings/oleObject2.bin"/></Relationships>
</file>

<file path=ppt/slides/_rels/slide12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2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6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69.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13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9.png"/></Relationships>
</file>

<file path=ppt/slides/_rels/slide13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85.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14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14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7.png"/></Relationships>
</file>

<file path=ppt/slides/_rels/slide15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7.xml"/><Relationship Id="rId4" Type="http://schemas.openxmlformats.org/officeDocument/2006/relationships/image" Target="../media/image210.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7.emf"/></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jpeg"/></Relationships>
</file>

<file path=ppt/slides/_rels/slide5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image" Target="../media/image70.gif"/><Relationship Id="rId5" Type="http://schemas.openxmlformats.org/officeDocument/2006/relationships/image" Target="../media/image69.gif"/><Relationship Id="rId4" Type="http://schemas.openxmlformats.org/officeDocument/2006/relationships/image" Target="../media/image68.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71.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96.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95.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emf"/><Relationship Id="rId9" Type="http://schemas.openxmlformats.org/officeDocument/2006/relationships/image" Target="../media/image97.tiff"/></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0.png"/><Relationship Id="rId4" Type="http://schemas.openxmlformats.org/officeDocument/2006/relationships/image" Target="../media/image9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2.pn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09.png"/><Relationship Id="rId5" Type="http://schemas.openxmlformats.org/officeDocument/2006/relationships/image" Target="../media/image104.png"/><Relationship Id="rId10" Type="http://schemas.openxmlformats.org/officeDocument/2006/relationships/image" Target="../media/image108.png"/><Relationship Id="rId4" Type="http://schemas.openxmlformats.org/officeDocument/2006/relationships/image" Target="../media/image103.png"/><Relationship Id="rId9" Type="http://schemas.openxmlformats.org/officeDocument/2006/relationships/image" Target="../media/image107.png"/></Relationships>
</file>

<file path=ppt/slides/_rels/slide9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9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a:t>parameter</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6007"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xmlns=""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xmlns=""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xmlns=""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a16="http://schemas.microsoft.com/office/drawing/2014/main" xmlns=""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smtClean="0"/>
              <a:t>在本地的</a:t>
            </a:r>
            <a:r>
              <a:rPr kumimoji="1" lang="en-US" altLang="zh-CN" dirty="0" smtClean="0"/>
              <a:t>Linux</a:t>
            </a:r>
            <a:r>
              <a:rPr kumimoji="1" lang="zh-CN" altLang="en-US" dirty="0" smtClean="0"/>
              <a:t>电脑上的</a:t>
            </a:r>
            <a:r>
              <a:rPr kumimoji="1" lang="en-US" altLang="ja-JP" dirty="0" err="1" smtClean="0"/>
              <a:t>Ternimal</a:t>
            </a:r>
            <a:r>
              <a:rPr kumimoji="1" lang="zh-CN" altLang="en-US" dirty="0" smtClean="0"/>
              <a:t>中输入 </a:t>
            </a:r>
            <a:r>
              <a:rPr lang="en-US" altLang="zh-CN" dirty="0" smtClean="0"/>
              <a:t>“</a:t>
            </a:r>
            <a:r>
              <a:rPr kumimoji="1" lang="en-US" altLang="ja-JP" dirty="0" err="1" smtClean="0"/>
              <a:t>printenv</a:t>
            </a:r>
            <a:r>
              <a:rPr kumimoji="1" lang="en-US" altLang="ja-JP" dirty="0" smtClean="0"/>
              <a:t> | grep DISPLAY”</a:t>
            </a:r>
          </a:p>
          <a:p>
            <a:r>
              <a:rPr lang="zh-CN" altLang="en-US" dirty="0" smtClean="0"/>
              <a:t>可以找到当前</a:t>
            </a:r>
            <a:r>
              <a:rPr lang="en-US" altLang="zh-CN" dirty="0" smtClean="0"/>
              <a:t>display</a:t>
            </a:r>
            <a:r>
              <a:rPr lang="zh-CN" altLang="en-US" dirty="0" smtClean="0"/>
              <a:t>的号码</a:t>
            </a:r>
            <a:r>
              <a:rPr lang="en-US" altLang="zh-CN" dirty="0" smtClean="0"/>
              <a:t>(</a:t>
            </a:r>
            <a:r>
              <a:rPr lang="zh-CN" altLang="en-US" dirty="0" smtClean="0"/>
              <a:t>一般是</a:t>
            </a:r>
            <a:r>
              <a:rPr lang="en-US" altLang="zh-CN" dirty="0" smtClean="0"/>
              <a:t>:0),</a:t>
            </a:r>
          </a:p>
          <a:p>
            <a:r>
              <a:rPr kumimoji="1" lang="zh-CN" altLang="en-US" dirty="0" smtClean="0"/>
              <a:t>然后远程</a:t>
            </a:r>
            <a:r>
              <a:rPr kumimoji="1" lang="en-US" altLang="zh-CN" dirty="0" err="1" smtClean="0"/>
              <a:t>ssh</a:t>
            </a:r>
            <a:r>
              <a:rPr kumimoji="1" lang="zh-CN" altLang="en-US" dirty="0" smtClean="0"/>
              <a:t>进这个</a:t>
            </a:r>
            <a:r>
              <a:rPr kumimoji="1" lang="en-US" altLang="zh-CN" dirty="0" err="1" smtClean="0"/>
              <a:t>linux</a:t>
            </a:r>
            <a:r>
              <a:rPr kumimoji="1" lang="zh-CN" altLang="en-US" smtClean="0"/>
              <a:t>电脑，</a:t>
            </a:r>
            <a:r>
              <a:rPr kumimoji="1" lang="zh-CN" altLang="en-US" dirty="0" smtClean="0"/>
              <a:t>在</a:t>
            </a:r>
            <a:r>
              <a:rPr kumimoji="1" lang="en-US" altLang="zh-CN" dirty="0" err="1" smtClean="0"/>
              <a:t>ssh</a:t>
            </a:r>
            <a:r>
              <a:rPr kumimoji="1" lang="zh-CN" altLang="en-US" dirty="0" smtClean="0"/>
              <a:t>的</a:t>
            </a:r>
            <a:r>
              <a:rPr kumimoji="1" lang="en-US" altLang="zh-CN" dirty="0" smtClean="0"/>
              <a:t>terminal</a:t>
            </a:r>
            <a:r>
              <a:rPr kumimoji="1" lang="zh-CN" altLang="en-US" dirty="0" smtClean="0"/>
              <a:t>上</a:t>
            </a:r>
            <a:r>
              <a:rPr kumimoji="1" lang="en-US" altLang="zh-CN" dirty="0" smtClean="0"/>
              <a:t>”export DISPLAY=:0”</a:t>
            </a:r>
            <a:r>
              <a:rPr kumimoji="1" lang="zh-CN" altLang="en-US" dirty="0" smtClean="0"/>
              <a:t>之后，</a:t>
            </a:r>
            <a:endParaRPr kumimoji="1" lang="en-US" altLang="zh-CN" dirty="0" smtClean="0"/>
          </a:p>
          <a:p>
            <a:r>
              <a:rPr lang="zh-CN" altLang="en-US" dirty="0" smtClean="0"/>
              <a:t>再输入命令像</a:t>
            </a:r>
            <a:r>
              <a:rPr lang="en-US" altLang="zh-CN" dirty="0" smtClean="0"/>
              <a:t>”display xxx.png &amp;”</a:t>
            </a:r>
            <a:r>
              <a:rPr lang="zh-CN" altLang="en-US" dirty="0" smtClean="0"/>
              <a:t>，就可以将</a:t>
            </a:r>
            <a:r>
              <a:rPr lang="en-US" altLang="zh-CN" dirty="0" smtClean="0"/>
              <a:t>xxx.png</a:t>
            </a:r>
            <a:r>
              <a:rPr lang="zh-CN" altLang="en-US" dirty="0" smtClean="0"/>
              <a:t>显示在这个</a:t>
            </a:r>
            <a:r>
              <a:rPr lang="en-US" altLang="zh-CN" dirty="0" err="1" smtClean="0"/>
              <a:t>linux</a:t>
            </a:r>
            <a:r>
              <a:rPr lang="zh-CN" altLang="en-US" dirty="0" smtClean="0"/>
              <a:t>的</a:t>
            </a:r>
            <a:r>
              <a:rPr lang="en-US" altLang="zh-CN" dirty="0" smtClean="0"/>
              <a:t>physical screen</a:t>
            </a:r>
            <a:r>
              <a:rPr lang="zh-CN" altLang="en-US" dirty="0" smtClean="0"/>
              <a:t>上</a:t>
            </a:r>
            <a:endParaRPr lang="en-US" altLang="zh-CN" dirty="0" smtClean="0"/>
          </a:p>
          <a:p>
            <a:r>
              <a:rPr kumimoji="1" lang="zh-CN" altLang="en-US" dirty="0" smtClean="0"/>
              <a:t>当我黑入别人电脑，想给</a:t>
            </a:r>
            <a:r>
              <a:rPr kumimoji="1" lang="en-US" altLang="zh-CN" dirty="0" smtClean="0"/>
              <a:t>victim</a:t>
            </a:r>
            <a:r>
              <a:rPr kumimoji="1" lang="zh-CN" altLang="en-US" dirty="0" smtClean="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smtClean="0">
                <a:solidFill>
                  <a:srgbClr val="FF0000"/>
                </a:solidFill>
              </a:rPr>
              <a:t>Page</a:t>
            </a:r>
            <a:r>
              <a:rPr lang="en-US" altLang="zh-CN" sz="1400" dirty="0" smtClean="0"/>
              <a:t>: </a:t>
            </a:r>
            <a:r>
              <a:rPr lang="en-US" altLang="ja-JP" sz="1400" dirty="0"/>
              <a:t>Linux allocates memory to processes by dividing the physical memory into </a:t>
            </a:r>
            <a:r>
              <a:rPr lang="en-US" altLang="ja-JP" sz="1400" dirty="0" smtClean="0"/>
              <a:t>pages</a:t>
            </a:r>
            <a:r>
              <a:rPr lang="en-US" altLang="ja-JP" sz="1400" dirty="0"/>
              <a:t>. paging is a memory management scheme by which a computer stores and retrieves data from secondary </a:t>
            </a:r>
            <a:r>
              <a:rPr lang="en-US" altLang="ja-JP" sz="1400" dirty="0" smtClean="0"/>
              <a:t>storage(</a:t>
            </a:r>
            <a:r>
              <a:rPr lang="zh-CN" altLang="en-US" sz="1400" dirty="0" smtClean="0"/>
              <a:t>硬盘</a:t>
            </a:r>
            <a:r>
              <a:rPr lang="en-US" altLang="ja-JP" sz="1400" dirty="0" smtClean="0"/>
              <a:t>) </a:t>
            </a:r>
            <a:r>
              <a:rPr lang="en-US" altLang="ja-JP" sz="1400" dirty="0"/>
              <a:t>for use in main </a:t>
            </a:r>
            <a:r>
              <a:rPr lang="en-US" altLang="ja-JP" sz="1400" dirty="0" smtClean="0"/>
              <a:t>memory(RAM). </a:t>
            </a:r>
            <a:r>
              <a:rPr lang="en-US" altLang="ja-JP" sz="1400" dirty="0"/>
              <a:t>In this scheme, the operating system retrieves data from secondary storage </a:t>
            </a:r>
            <a:r>
              <a:rPr lang="en-US" altLang="ja-JP" sz="1400" b="1" dirty="0"/>
              <a:t>in same-size blocks called pages</a:t>
            </a:r>
            <a:r>
              <a:rPr lang="en-US" altLang="ja-JP" sz="1400" dirty="0"/>
              <a:t>.</a:t>
            </a:r>
            <a:endParaRPr kumimoji="1" lang="en-US" altLang="ja-JP" sz="1400" dirty="0" smtClean="0"/>
          </a:p>
          <a:p>
            <a:pPr marL="285750" indent="-285750">
              <a:buFont typeface="Arial" panose="020B0604020202020204" pitchFamily="34" charset="0"/>
              <a:buChar char="•"/>
            </a:pPr>
            <a:r>
              <a:rPr kumimoji="1" lang="en-US" altLang="ja-JP" sz="1400" b="1" dirty="0" smtClean="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smtClean="0"/>
              <a:t>Page table</a:t>
            </a:r>
            <a:r>
              <a:rPr lang="zh-CN" altLang="en-US" sz="1400" u="sng" dirty="0" smtClean="0"/>
              <a:t>是</a:t>
            </a:r>
            <a:r>
              <a:rPr lang="en-US" altLang="zh-CN" sz="1400" u="sng" dirty="0" smtClean="0"/>
              <a:t>OS</a:t>
            </a:r>
            <a:r>
              <a:rPr lang="zh-CN" altLang="en-US" sz="1400" u="sng" dirty="0" smtClean="0"/>
              <a:t>用来存储</a:t>
            </a:r>
            <a:r>
              <a:rPr lang="en-US" altLang="zh-CN" sz="1400" u="sng" dirty="0" smtClean="0"/>
              <a:t>virtual memory address</a:t>
            </a:r>
            <a:r>
              <a:rPr lang="zh-CN" altLang="en-US" sz="1400" u="sng" dirty="0" smtClean="0"/>
              <a:t>和</a:t>
            </a:r>
            <a:r>
              <a:rPr lang="en-US" altLang="zh-CN" sz="1400" u="sng" dirty="0" smtClean="0"/>
              <a:t>physical memory address</a:t>
            </a:r>
            <a:r>
              <a:rPr lang="zh-CN" altLang="en-US" sz="1400" u="sng" dirty="0" smtClean="0"/>
              <a:t>的</a:t>
            </a:r>
            <a:r>
              <a:rPr lang="en-US" altLang="zh-CN" sz="1400" u="sng" dirty="0" smtClean="0"/>
              <a:t>mapping</a:t>
            </a:r>
            <a:r>
              <a:rPr lang="zh-CN" altLang="en-US" sz="1400" u="sng" dirty="0" smtClean="0"/>
              <a:t>的数据结构</a:t>
            </a:r>
            <a:endParaRPr lang="en-US" altLang="zh-CN" sz="1400" u="sng" dirty="0" smtClean="0"/>
          </a:p>
          <a:p>
            <a:pPr marL="742950" lvl="1" indent="-285750">
              <a:buFont typeface="Arial" panose="020B0604020202020204" pitchFamily="34" charset="0"/>
              <a:buChar char="•"/>
            </a:pPr>
            <a:r>
              <a:rPr lang="zh-CN" altLang="en-US" sz="1400" dirty="0" smtClean="0"/>
              <a:t>和</a:t>
            </a:r>
            <a:r>
              <a:rPr lang="en-US" altLang="zh-CN" sz="1400" dirty="0" smtClean="0"/>
              <a:t>page swap</a:t>
            </a:r>
            <a:r>
              <a:rPr lang="zh-CN" altLang="en-US" sz="1400" dirty="0" smtClean="0"/>
              <a:t>并不一样，注意一下</a:t>
            </a:r>
            <a:endParaRPr lang="en-US" altLang="ja-JP" sz="1400" dirty="0" smtClean="0"/>
          </a:p>
          <a:p>
            <a:pPr marL="742950" lvl="1" indent="-285750">
              <a:buFont typeface="Arial" panose="020B0604020202020204" pitchFamily="34" charset="0"/>
              <a:buChar char="•"/>
            </a:pPr>
            <a:r>
              <a:rPr lang="zh-CN" altLang="en-US" sz="1400" dirty="0" smtClean="0"/>
              <a:t>首先了解一下</a:t>
            </a:r>
            <a:r>
              <a:rPr lang="en-US" altLang="zh-CN" sz="1400" dirty="0" smtClean="0"/>
              <a:t>TLB</a:t>
            </a:r>
            <a:r>
              <a:rPr lang="zh-CN" altLang="en-US" sz="1400" dirty="0" smtClean="0"/>
              <a:t>。</a:t>
            </a:r>
            <a:r>
              <a:rPr lang="en-US" altLang="ja-JP" sz="1400" dirty="0" smtClean="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a:t>
            </a:r>
            <a:r>
              <a:rPr lang="en-US" altLang="ja-JP" sz="1400" dirty="0" smtClean="0"/>
              <a:t>system’s </a:t>
            </a:r>
            <a:r>
              <a:rPr lang="en-US" altLang="ja-JP" sz="1400" dirty="0"/>
              <a:t>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a:t>
            </a:r>
            <a:r>
              <a:rPr lang="en-US" altLang="ja-JP" sz="1400" dirty="0" smtClean="0"/>
              <a:t>. TLB</a:t>
            </a:r>
            <a:r>
              <a:rPr lang="zh-CN" altLang="en-US" sz="1400" dirty="0" smtClean="0"/>
              <a:t>见上图。当需要把一个</a:t>
            </a:r>
            <a:r>
              <a:rPr lang="en-US" altLang="zh-CN" sz="1400" dirty="0" smtClean="0"/>
              <a:t>virtual address</a:t>
            </a:r>
            <a:r>
              <a:rPr lang="zh-CN" altLang="en-US" sz="1400" dirty="0" smtClean="0"/>
              <a:t>转换成为一个</a:t>
            </a:r>
            <a:r>
              <a:rPr lang="en-US" altLang="zh-CN" sz="1400" dirty="0" smtClean="0"/>
              <a:t>physical address</a:t>
            </a:r>
            <a:r>
              <a:rPr lang="zh-CN" altLang="en-US" sz="1400" dirty="0" smtClean="0"/>
              <a:t>的时候，</a:t>
            </a:r>
            <a:r>
              <a:rPr lang="en-US" altLang="zh-CN" sz="1400" dirty="0" smtClean="0"/>
              <a:t>CPU</a:t>
            </a:r>
            <a:r>
              <a:rPr lang="zh-CN" altLang="en-US" sz="1400" dirty="0" smtClean="0"/>
              <a:t>先看</a:t>
            </a:r>
            <a:r>
              <a:rPr lang="en-US" altLang="zh-CN" sz="1400" dirty="0" smtClean="0"/>
              <a:t>TLB</a:t>
            </a:r>
            <a:r>
              <a:rPr lang="zh-CN" altLang="en-US" sz="1400" dirty="0" smtClean="0"/>
              <a:t>。如果有</a:t>
            </a:r>
            <a:r>
              <a:rPr lang="en-US" altLang="zh-CN" sz="1400" dirty="0" smtClean="0"/>
              <a:t>(TLB hit)</a:t>
            </a:r>
            <a:r>
              <a:rPr lang="zh-CN" altLang="en-US" sz="1400" dirty="0" smtClean="0"/>
              <a:t>则直接转，如果没有</a:t>
            </a:r>
            <a:r>
              <a:rPr lang="en-US" altLang="zh-CN" sz="1400" dirty="0" smtClean="0"/>
              <a:t>(TLB miss)</a:t>
            </a:r>
            <a:r>
              <a:rPr lang="zh-CN" altLang="en-US" sz="1400" dirty="0" smtClean="0"/>
              <a:t>则</a:t>
            </a:r>
            <a:r>
              <a:rPr lang="en-US" altLang="zh-CN" sz="1400" dirty="0" smtClean="0"/>
              <a:t>CPU</a:t>
            </a:r>
            <a:r>
              <a:rPr lang="zh-CN" altLang="en-US" sz="1400" dirty="0" smtClean="0"/>
              <a:t>再看</a:t>
            </a:r>
            <a:r>
              <a:rPr lang="en-US" altLang="zh-CN" sz="1400" dirty="0" smtClean="0"/>
              <a:t>page table (</a:t>
            </a:r>
            <a:r>
              <a:rPr lang="zh-CN" altLang="en-US" sz="1400" dirty="0" smtClean="0"/>
              <a:t>也叫</a:t>
            </a:r>
            <a:r>
              <a:rPr lang="en-US" altLang="zh-CN" sz="1400" dirty="0" smtClean="0"/>
              <a:t>do a page walk). </a:t>
            </a:r>
            <a:r>
              <a:rPr lang="zh-CN" altLang="en-US" sz="1400" dirty="0" smtClean="0"/>
              <a:t>如果</a:t>
            </a:r>
            <a:r>
              <a:rPr lang="en-US" altLang="zh-CN" sz="1400" dirty="0" smtClean="0"/>
              <a:t>page</a:t>
            </a:r>
            <a:r>
              <a:rPr lang="zh-CN" altLang="en-US" sz="1400" dirty="0" smtClean="0"/>
              <a:t>上还没有，</a:t>
            </a:r>
            <a:r>
              <a:rPr lang="en-US" altLang="zh-CN" sz="1400" dirty="0" smtClean="0"/>
              <a:t>CPU</a:t>
            </a:r>
            <a:r>
              <a:rPr lang="zh-CN" altLang="en-US" sz="1400" dirty="0" smtClean="0"/>
              <a:t>就看硬盘上的</a:t>
            </a:r>
            <a:r>
              <a:rPr lang="en-US" altLang="zh-CN" sz="1400" dirty="0" smtClean="0"/>
              <a:t>swap</a:t>
            </a:r>
            <a:r>
              <a:rPr lang="zh-CN" altLang="en-US" sz="1400" dirty="0" smtClean="0"/>
              <a:t>区域。</a:t>
            </a:r>
            <a:endParaRPr lang="en-US" altLang="zh-CN" sz="1400" dirty="0" smtClean="0"/>
          </a:p>
          <a:p>
            <a:pPr marL="285750" indent="-285750">
              <a:buFont typeface="Arial" panose="020B0604020202020204" pitchFamily="34" charset="0"/>
              <a:buChar char="•"/>
            </a:pPr>
            <a:r>
              <a:rPr kumimoji="1" lang="en-US" altLang="ja-JP" sz="1400" b="1" dirty="0" smtClean="0">
                <a:solidFill>
                  <a:srgbClr val="FF0000"/>
                </a:solidFill>
              </a:rPr>
              <a:t>Virtual memory</a:t>
            </a:r>
            <a:r>
              <a:rPr kumimoji="1" lang="en-US" altLang="ja-JP" sz="1400" dirty="0" smtClean="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r>
              <a:rPr lang="en-US" altLang="ja-JP" sz="1400" dirty="0" smtClean="0"/>
              <a:t>.</a:t>
            </a:r>
          </a:p>
          <a:p>
            <a:pPr marL="742950" lvl="1" indent="-285750">
              <a:buFont typeface="Arial" panose="020B0604020202020204" pitchFamily="34" charset="0"/>
              <a:buChar char="•"/>
            </a:pPr>
            <a:r>
              <a:rPr lang="zh-CN" altLang="en-US" sz="1400" dirty="0" smtClean="0"/>
              <a:t>当需要把</a:t>
            </a:r>
            <a:r>
              <a:rPr lang="en-US" altLang="zh-CN" sz="1400" dirty="0" smtClean="0"/>
              <a:t>virtual memory</a:t>
            </a:r>
            <a:r>
              <a:rPr lang="zh-CN" altLang="en-US" sz="1400" dirty="0" smtClean="0"/>
              <a:t>转换为</a:t>
            </a:r>
            <a:r>
              <a:rPr lang="en-US" altLang="zh-CN" sz="1400" dirty="0" smtClean="0"/>
              <a:t>physical memory address</a:t>
            </a:r>
            <a:r>
              <a:rPr lang="zh-CN" altLang="en-US" sz="1400" dirty="0" smtClean="0"/>
              <a:t>的时候，用</a:t>
            </a:r>
            <a:r>
              <a:rPr lang="en-US" altLang="zh-CN" sz="1400" dirty="0" smtClean="0"/>
              <a:t>TLB</a:t>
            </a:r>
            <a:r>
              <a:rPr lang="zh-CN" altLang="en-US" sz="1400" dirty="0" smtClean="0"/>
              <a:t>和</a:t>
            </a:r>
            <a:r>
              <a:rPr lang="en-US" altLang="zh-CN" sz="1400" dirty="0" smtClean="0"/>
              <a:t>page table</a:t>
            </a:r>
          </a:p>
          <a:p>
            <a:pPr marL="285750" indent="-285750">
              <a:buFont typeface="Arial" panose="020B0604020202020204" pitchFamily="34" charset="0"/>
              <a:buChar char="•"/>
            </a:pPr>
            <a:r>
              <a:rPr kumimoji="1" lang="en-US" altLang="ja-JP" sz="1400" b="1" dirty="0" smtClean="0">
                <a:solidFill>
                  <a:srgbClr val="FF0000"/>
                </a:solidFill>
              </a:rPr>
              <a:t>Memory barrier </a:t>
            </a:r>
            <a:r>
              <a:rPr kumimoji="1" lang="en-US" altLang="ja-JP" sz="1400" dirty="0" smtClean="0"/>
              <a:t>/ </a:t>
            </a:r>
            <a:r>
              <a:rPr kumimoji="1" lang="en-US" altLang="ja-JP" sz="1400" b="1" dirty="0" smtClean="0">
                <a:solidFill>
                  <a:srgbClr val="FF0000"/>
                </a:solidFill>
              </a:rPr>
              <a:t>memory fence </a:t>
            </a:r>
            <a:r>
              <a:rPr kumimoji="1" lang="en-US" altLang="ja-JP" sz="1400" dirty="0" smtClean="0"/>
              <a:t>/ </a:t>
            </a:r>
            <a:r>
              <a:rPr kumimoji="1" lang="en-US" altLang="ja-JP" sz="1400" b="1" dirty="0" err="1" smtClean="0">
                <a:solidFill>
                  <a:srgbClr val="FF0000"/>
                </a:solidFill>
              </a:rPr>
              <a:t>membar</a:t>
            </a:r>
            <a:r>
              <a:rPr kumimoji="1" lang="en-US" altLang="ja-JP" sz="1400" dirty="0" smtClean="0"/>
              <a:t>: </a:t>
            </a:r>
            <a:r>
              <a:rPr kumimoji="1" lang="zh-CN" altLang="en-US" sz="1400" dirty="0" smtClean="0"/>
              <a:t>现代多核</a:t>
            </a:r>
            <a:r>
              <a:rPr kumimoji="1" lang="en-US" altLang="zh-CN" sz="1400" dirty="0" smtClean="0"/>
              <a:t>CPU</a:t>
            </a:r>
            <a:r>
              <a:rPr lang="zh-CN" altLang="en-US" sz="1400" dirty="0" smtClean="0"/>
              <a:t>可以平行处理，处理顺序并不一定按</a:t>
            </a:r>
            <a:r>
              <a:rPr lang="en-US" altLang="zh-CN" sz="1400" dirty="0" smtClean="0"/>
              <a:t>memory</a:t>
            </a:r>
            <a:r>
              <a:rPr lang="zh-CN" altLang="en-US" sz="1400" dirty="0" smtClean="0"/>
              <a:t>里</a:t>
            </a:r>
            <a:r>
              <a:rPr lang="en-US" altLang="zh-CN" sz="1400" dirty="0" smtClean="0"/>
              <a:t>operation</a:t>
            </a:r>
            <a:r>
              <a:rPr lang="zh-CN" altLang="en-US" sz="1400" dirty="0" smtClean="0"/>
              <a:t>的排列顺序，可能是</a:t>
            </a:r>
            <a:r>
              <a:rPr lang="en-US" altLang="zh-CN" sz="1400" dirty="0" smtClean="0"/>
              <a:t>out-of-order execution. </a:t>
            </a:r>
            <a:r>
              <a:rPr lang="zh-CN" altLang="en-US" sz="1400" dirty="0" smtClean="0"/>
              <a:t>通过放置</a:t>
            </a:r>
            <a:r>
              <a:rPr lang="en-US" altLang="zh-CN" sz="1400" dirty="0" smtClean="0"/>
              <a:t>memory barrier</a:t>
            </a:r>
            <a:r>
              <a:rPr lang="zh-CN" altLang="en-US" sz="1400" dirty="0" smtClean="0"/>
              <a:t>，</a:t>
            </a:r>
            <a:r>
              <a:rPr lang="zh-CN" altLang="en-US" sz="1400" b="1" dirty="0" smtClean="0"/>
              <a:t>可以保证在</a:t>
            </a:r>
            <a:r>
              <a:rPr lang="en-US" altLang="zh-CN" sz="1400" b="1" dirty="0" smtClean="0"/>
              <a:t>barrier</a:t>
            </a:r>
            <a:r>
              <a:rPr lang="zh-CN" altLang="en-US" sz="1400" b="1" dirty="0" smtClean="0"/>
              <a:t>之前的</a:t>
            </a:r>
            <a:r>
              <a:rPr lang="en-US" altLang="zh-CN" sz="1400" b="1" dirty="0" smtClean="0"/>
              <a:t>memory operation</a:t>
            </a:r>
            <a:r>
              <a:rPr lang="zh-CN" altLang="en-US" sz="1400" b="1" dirty="0" smtClean="0"/>
              <a:t>一定会比在</a:t>
            </a:r>
            <a:r>
              <a:rPr lang="en-US" altLang="zh-CN" sz="1400" b="1" dirty="0" smtClean="0"/>
              <a:t>barrier</a:t>
            </a:r>
            <a:r>
              <a:rPr lang="zh-CN" altLang="en-US" sz="1400" b="1" dirty="0" smtClean="0"/>
              <a:t>之后的</a:t>
            </a:r>
            <a:r>
              <a:rPr lang="en-US" altLang="zh-CN" sz="1400" b="1" dirty="0" smtClean="0"/>
              <a:t>operation</a:t>
            </a:r>
            <a:r>
              <a:rPr lang="zh-CN" altLang="en-US" sz="1400" b="1" dirty="0" smtClean="0"/>
              <a:t>先被执行</a:t>
            </a:r>
            <a:r>
              <a:rPr lang="zh-CN" altLang="en-US" sz="1400" dirty="0" smtClean="0"/>
              <a:t>。</a:t>
            </a:r>
            <a:endParaRPr lang="en-US" altLang="zh-CN" sz="1400" dirty="0" smtClean="0"/>
          </a:p>
          <a:p>
            <a:pPr marL="285750" indent="-285750">
              <a:buFont typeface="Arial" panose="020B0604020202020204" pitchFamily="34" charset="0"/>
              <a:buChar char="•"/>
            </a:pPr>
            <a:r>
              <a:rPr lang="en-US" altLang="zh-CN" sz="1400" b="1" dirty="0" smtClean="0">
                <a:solidFill>
                  <a:srgbClr val="FF0000"/>
                </a:solidFill>
              </a:rPr>
              <a:t>Segmentation fault</a:t>
            </a:r>
            <a:r>
              <a:rPr lang="en-US" altLang="zh-CN" sz="1400" dirty="0" smtClean="0"/>
              <a:t> (</a:t>
            </a:r>
            <a:r>
              <a:rPr lang="en-US" altLang="zh-CN" sz="1400" b="1" dirty="0" err="1" smtClean="0">
                <a:solidFill>
                  <a:srgbClr val="FF0000"/>
                </a:solidFill>
              </a:rPr>
              <a:t>segfault</a:t>
            </a:r>
            <a:r>
              <a:rPr lang="en-US" altLang="zh-CN" sz="1400" dirty="0" smtClean="0"/>
              <a:t>): is an access violation</a:t>
            </a:r>
            <a:r>
              <a:rPr lang="en-US" altLang="zh-CN" sz="1400" dirty="0"/>
              <a:t>.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a:t>
            </a:r>
            <a:r>
              <a:rPr lang="en-US" altLang="zh-CN" sz="1400" b="1" dirty="0" smtClean="0"/>
              <a:t>signal (</a:t>
            </a:r>
            <a:r>
              <a:rPr lang="en-US" altLang="ja-JP" sz="1400" b="1" dirty="0">
                <a:solidFill>
                  <a:srgbClr val="FF0000"/>
                </a:solidFill>
              </a:rPr>
              <a:t>SIGSEGV</a:t>
            </a:r>
            <a:r>
              <a:rPr lang="en-US" altLang="zh-CN" sz="1400" b="1" dirty="0" smtClean="0"/>
              <a:t>)</a:t>
            </a:r>
            <a:r>
              <a:rPr lang="en-US" altLang="zh-CN" sz="1400" dirty="0" smtClean="0"/>
              <a:t>. </a:t>
            </a:r>
            <a:r>
              <a:rPr lang="en-US" altLang="zh-CN" sz="1400" dirty="0"/>
              <a:t>Processes can in some cases install a custom signal handler, allowing them to recover on their own</a:t>
            </a:r>
            <a:r>
              <a:rPr lang="en-US" altLang="zh-CN" sz="1400" dirty="0" smtClean="0"/>
              <a:t>, </a:t>
            </a:r>
            <a:r>
              <a:rPr lang="en-US" altLang="zh-CN" sz="1400" dirty="0"/>
              <a:t>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r>
              <a:rPr lang="en-US" altLang="zh-CN" sz="1400" dirty="0" smtClean="0"/>
              <a:t>.</a:t>
            </a:r>
            <a:endParaRPr lang="en-US" altLang="zh-CN" sz="1400" b="1" dirty="0" smtClean="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smtClean="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endParaRPr lang="en-US" altLang="zh-CN" sz="1400" dirty="0" smtClean="0"/>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a:t>
            </a:r>
            <a:r>
              <a:rPr lang="en-US" altLang="ja-JP" sz="1400" dirty="0" smtClean="0"/>
              <a:t>. </a:t>
            </a:r>
            <a:r>
              <a:rPr lang="zh-CN" altLang="en-US" sz="1400" dirty="0" smtClean="0"/>
              <a:t>这里的</a:t>
            </a:r>
            <a:r>
              <a:rPr lang="en-US" altLang="zh-CN" sz="1400" dirty="0" smtClean="0"/>
              <a:t>RAM</a:t>
            </a:r>
            <a:r>
              <a:rPr lang="zh-CN" altLang="en-US" sz="1400" dirty="0"/>
              <a:t>就</a:t>
            </a:r>
            <a:r>
              <a:rPr lang="zh-CN" altLang="en-US" sz="1400" dirty="0" smtClean="0"/>
              <a:t>是</a:t>
            </a:r>
            <a:r>
              <a:rPr lang="en-US" altLang="zh-CN" sz="1400" dirty="0" smtClean="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r>
              <a:rPr lang="en-US" altLang="ja-JP" sz="1400" dirty="0" smtClean="0"/>
              <a:t>.</a:t>
            </a:r>
          </a:p>
          <a:p>
            <a:pPr marL="742950" lvl="1" indent="-285750">
              <a:buFont typeface="Arial" panose="020B0604020202020204" pitchFamily="34" charset="0"/>
              <a:buChar char="•"/>
            </a:pPr>
            <a:r>
              <a:rPr kumimoji="1" lang="zh-CN" altLang="en-US" sz="1400" dirty="0" smtClean="0"/>
              <a:t>这里</a:t>
            </a:r>
            <a:r>
              <a:rPr kumimoji="1" lang="en-US" altLang="zh-CN" sz="1400" dirty="0" smtClean="0"/>
              <a:t>swap</a:t>
            </a:r>
            <a:r>
              <a:rPr kumimoji="1" lang="zh-CN" altLang="en-US" sz="1400" dirty="0" smtClean="0"/>
              <a:t>的并不是</a:t>
            </a:r>
            <a:r>
              <a:rPr kumimoji="1" lang="en-US" altLang="zh-CN" sz="1400" dirty="0" smtClean="0"/>
              <a:t>v address</a:t>
            </a:r>
            <a:r>
              <a:rPr kumimoji="1" lang="zh-CN" altLang="en-US" sz="1400" dirty="0" smtClean="0"/>
              <a:t>和</a:t>
            </a:r>
            <a:r>
              <a:rPr kumimoji="1" lang="en-US" altLang="zh-CN" sz="1400" dirty="0" smtClean="0"/>
              <a:t>p address</a:t>
            </a:r>
            <a:r>
              <a:rPr kumimoji="1" lang="zh-CN" altLang="en-US" sz="1400" dirty="0" smtClean="0"/>
              <a:t>的</a:t>
            </a:r>
            <a:r>
              <a:rPr kumimoji="1" lang="en-US" altLang="zh-CN" sz="1400" dirty="0" smtClean="0"/>
              <a:t>mapping</a:t>
            </a:r>
            <a:r>
              <a:rPr kumimoji="1" lang="zh-CN" altLang="en-US" sz="1400" dirty="0" smtClean="0"/>
              <a:t>信息，而是指</a:t>
            </a:r>
            <a:r>
              <a:rPr kumimoji="1" lang="en-US" altLang="zh-CN" sz="1400" dirty="0" smtClean="0"/>
              <a:t>RAM</a:t>
            </a:r>
            <a:r>
              <a:rPr kumimoji="1" lang="zh-CN" altLang="en-US" sz="1400" dirty="0" smtClean="0"/>
              <a:t>不够的时候，把</a:t>
            </a:r>
            <a:r>
              <a:rPr kumimoji="1" lang="en-US" altLang="zh-CN" sz="1400" dirty="0" smtClean="0"/>
              <a:t>RAM</a:t>
            </a:r>
            <a:r>
              <a:rPr kumimoji="1" lang="zh-CN" altLang="en-US" sz="1400" dirty="0" smtClean="0"/>
              <a:t>上一整块的数据放到硬盘</a:t>
            </a:r>
            <a:r>
              <a:rPr kumimoji="1" lang="en-US" altLang="zh-CN" sz="1400" dirty="0" smtClean="0"/>
              <a:t>swap</a:t>
            </a:r>
            <a:r>
              <a:rPr kumimoji="1" lang="zh-CN" altLang="en-US" sz="1400" dirty="0" smtClean="0"/>
              <a:t>上</a:t>
            </a:r>
            <a:endParaRPr kumimoji="1" lang="en-US" altLang="zh-CN" sz="1400" dirty="0" smtClean="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a:t>
            </a:r>
            <a:r>
              <a:rPr kumimoji="1" lang="zh-CN" altLang="en-US" sz="1400" dirty="0" smtClean="0"/>
              <a:t>当</a:t>
            </a:r>
            <a:r>
              <a:rPr lang="en-US" altLang="zh-CN" sz="1400" dirty="0" smtClean="0"/>
              <a:t>page table</a:t>
            </a:r>
            <a:r>
              <a:rPr lang="zh-CN" altLang="en-US" sz="1400" dirty="0" smtClean="0"/>
              <a:t>全都被</a:t>
            </a:r>
            <a:r>
              <a:rPr lang="zh-CN" altLang="en-US" sz="1400" dirty="0"/>
              <a:t>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a:t>
            </a:r>
            <a:r>
              <a:rPr lang="zh-CN" altLang="en-US" sz="1400" dirty="0" smtClean="0"/>
              <a:t>要再查详细一些</a:t>
            </a:r>
            <a:endParaRPr lang="en-US" altLang="zh-CN" sz="1400" dirty="0" smtClean="0"/>
          </a:p>
          <a:p>
            <a:r>
              <a:rPr lang="en-US" altLang="zh-CN" sz="1400" b="1" dirty="0" smtClean="0">
                <a:solidFill>
                  <a:srgbClr val="FF0000"/>
                </a:solidFill>
              </a:rPr>
              <a:t>Interrupt</a:t>
            </a:r>
            <a:r>
              <a:rPr lang="en-US" altLang="zh-CN" sz="1400" dirty="0" smtClean="0"/>
              <a:t>, </a:t>
            </a:r>
            <a:r>
              <a:rPr lang="en-US" altLang="zh-CN" sz="1400" b="1" dirty="0" smtClean="0">
                <a:solidFill>
                  <a:srgbClr val="FF0000"/>
                </a:solidFill>
              </a:rPr>
              <a:t>top half </a:t>
            </a:r>
            <a:r>
              <a:rPr lang="en-US" altLang="zh-CN" sz="1400" dirty="0" smtClean="0"/>
              <a:t>and </a:t>
            </a:r>
            <a:r>
              <a:rPr lang="en-US" altLang="zh-CN" sz="1400" b="1" dirty="0" smtClean="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a:t>
            </a:r>
            <a:r>
              <a:rPr lang="en-US" altLang="zh-CN" sz="1400" b="1" dirty="0" smtClean="0">
                <a:solidFill>
                  <a:srgbClr val="FF0000"/>
                </a:solidFill>
              </a:rPr>
              <a:t>handler</a:t>
            </a:r>
          </a:p>
          <a:p>
            <a:pPr marL="285750" indent="-285750">
              <a:buFont typeface="Arial" panose="020B0604020202020204" pitchFamily="34" charset="0"/>
              <a:buChar char="•"/>
            </a:pPr>
            <a:r>
              <a:rPr lang="en-US" altLang="zh-CN" sz="1400" dirty="0" smtClean="0"/>
              <a:t>Interrupt handler</a:t>
            </a:r>
            <a:r>
              <a:rPr lang="zh-CN" altLang="en-US" sz="1400" dirty="0" smtClean="0"/>
              <a:t>处理一个</a:t>
            </a:r>
            <a:r>
              <a:rPr lang="en-US" altLang="zh-CN" sz="1400" dirty="0" smtClean="0"/>
              <a:t>interrupt</a:t>
            </a:r>
            <a:r>
              <a:rPr lang="zh-CN" altLang="en-US" sz="1400" dirty="0" smtClean="0"/>
              <a:t>的时间不能太长，因为他还要处理其他的</a:t>
            </a:r>
            <a:r>
              <a:rPr lang="en-US" altLang="zh-CN" sz="1400" dirty="0" smtClean="0"/>
              <a:t>interrupt</a:t>
            </a:r>
            <a:r>
              <a:rPr lang="zh-CN" altLang="en-US" sz="1400" dirty="0" smtClean="0"/>
              <a:t>，每个</a:t>
            </a:r>
            <a:r>
              <a:rPr lang="en-US" altLang="zh-CN" sz="1400" dirty="0" smtClean="0"/>
              <a:t>interrupt</a:t>
            </a:r>
            <a:r>
              <a:rPr lang="zh-CN" altLang="en-US" sz="1400" dirty="0" smtClean="0"/>
              <a:t>都有一个</a:t>
            </a:r>
            <a:r>
              <a:rPr lang="en-US" altLang="zh-CN" sz="1400" b="1" dirty="0" smtClean="0"/>
              <a:t>IRQ number</a:t>
            </a:r>
          </a:p>
          <a:p>
            <a:pPr marL="285750" indent="-285750">
              <a:buFont typeface="Arial" panose="020B0604020202020204" pitchFamily="34" charset="0"/>
              <a:buChar char="•"/>
            </a:pPr>
            <a:r>
              <a:rPr lang="zh-CN" altLang="en-US" sz="1400" dirty="0" smtClean="0"/>
              <a:t>响应</a:t>
            </a:r>
            <a:r>
              <a:rPr lang="en-US" altLang="zh-CN" sz="1400" dirty="0" smtClean="0"/>
              <a:t>interrupt</a:t>
            </a:r>
            <a:r>
              <a:rPr lang="zh-CN" altLang="en-US" sz="1400" dirty="0" smtClean="0"/>
              <a:t>是</a:t>
            </a:r>
            <a:r>
              <a:rPr lang="en-US" altLang="zh-CN" sz="1400" dirty="0" smtClean="0"/>
              <a:t>kernel</a:t>
            </a:r>
            <a:r>
              <a:rPr lang="zh-CN" altLang="en-US" sz="1400" dirty="0" smtClean="0"/>
              <a:t>的工作</a:t>
            </a:r>
            <a:endParaRPr lang="en-US" altLang="zh-CN" sz="1400" dirty="0" smtClean="0"/>
          </a:p>
          <a:p>
            <a:pPr marL="285750" indent="-285750">
              <a:buFont typeface="Arial" panose="020B0604020202020204" pitchFamily="34" charset="0"/>
              <a:buChar char="•"/>
            </a:pPr>
            <a:r>
              <a:rPr lang="en-US" altLang="zh-CN" sz="1400" dirty="0" smtClean="0"/>
              <a:t>Linux splits interrupt handler into 2 halves: top half and bottom halt</a:t>
            </a:r>
          </a:p>
          <a:p>
            <a:pPr marL="742950" lvl="1" indent="-285750">
              <a:buFont typeface="Arial" panose="020B0604020202020204" pitchFamily="34" charset="0"/>
              <a:buChar char="•"/>
            </a:pPr>
            <a:r>
              <a:rPr lang="en-US" altLang="zh-CN" sz="1400" b="1" dirty="0" smtClean="0"/>
              <a:t>Top-half</a:t>
            </a:r>
            <a:r>
              <a:rPr lang="en-US" altLang="zh-CN" sz="1400" dirty="0" smtClean="0"/>
              <a:t>: actually respond to interrupt (registered in </a:t>
            </a:r>
            <a:r>
              <a:rPr lang="en-US" altLang="zh-CN" sz="1400" i="1" dirty="0" err="1" smtClean="0"/>
              <a:t>request_irq</a:t>
            </a:r>
            <a:r>
              <a:rPr lang="en-US" altLang="zh-CN" sz="1400" dirty="0" smtClean="0"/>
              <a:t>), schedule bottom-half, and return to listening state</a:t>
            </a:r>
          </a:p>
          <a:p>
            <a:pPr marL="742950" lvl="1" indent="-285750">
              <a:buFont typeface="Arial" panose="020B0604020202020204" pitchFamily="34" charset="0"/>
              <a:buChar char="•"/>
            </a:pPr>
            <a:r>
              <a:rPr lang="en-US" altLang="zh-CN" sz="1400" b="1" dirty="0" smtClean="0"/>
              <a:t>Bottom-half</a:t>
            </a:r>
            <a:r>
              <a:rPr lang="en-US" altLang="zh-CN" sz="1400" dirty="0" smtClean="0"/>
              <a:t>: a routine scheduled by top-half, to do the work that can be delayed. (kernel 2.4</a:t>
            </a:r>
            <a:r>
              <a:rPr lang="zh-CN" altLang="en-US" sz="1400" dirty="0" smtClean="0"/>
              <a:t>以后使用一个叫</a:t>
            </a:r>
            <a:r>
              <a:rPr lang="en-US" altLang="zh-CN" sz="1400" b="1" dirty="0" smtClean="0">
                <a:solidFill>
                  <a:srgbClr val="FF0000"/>
                </a:solidFill>
              </a:rPr>
              <a:t>tablets</a:t>
            </a:r>
            <a:r>
              <a:rPr lang="zh-CN" altLang="en-US" sz="1400" dirty="0" smtClean="0"/>
              <a:t>的方法实装的，需要查一下</a:t>
            </a:r>
            <a:r>
              <a:rPr lang="en-US" altLang="zh-CN" sz="1400" dirty="0" smtClean="0"/>
              <a:t>)</a:t>
            </a:r>
          </a:p>
          <a:p>
            <a:pPr marL="742950" lvl="1" indent="-285750">
              <a:buFont typeface="Arial" panose="020B0604020202020204" pitchFamily="34" charset="0"/>
              <a:buChar char="•"/>
            </a:pPr>
            <a:r>
              <a:rPr lang="zh-CN" altLang="en-US" sz="1400" dirty="0" smtClean="0"/>
              <a:t>解释一下就是，当</a:t>
            </a:r>
            <a:r>
              <a:rPr lang="en-US" altLang="zh-CN" sz="1400" dirty="0" smtClean="0"/>
              <a:t>interrupt</a:t>
            </a:r>
            <a:r>
              <a:rPr lang="zh-CN" altLang="en-US" sz="1400" dirty="0" smtClean="0"/>
              <a:t>发生时，</a:t>
            </a:r>
            <a:r>
              <a:rPr lang="en-US" altLang="zh-CN" sz="1400" dirty="0" smtClean="0"/>
              <a:t>top-half</a:t>
            </a:r>
            <a:r>
              <a:rPr lang="zh-CN" altLang="en-US" sz="1400" dirty="0" smtClean="0"/>
              <a:t>先响应这个</a:t>
            </a:r>
            <a:r>
              <a:rPr lang="en-US" altLang="zh-CN" sz="1400" dirty="0" smtClean="0"/>
              <a:t>interrupt</a:t>
            </a:r>
            <a:r>
              <a:rPr lang="zh-CN" altLang="en-US" sz="1400" dirty="0" smtClean="0"/>
              <a:t>，然后把一些可以推迟的处理交给</a:t>
            </a:r>
            <a:r>
              <a:rPr lang="en-US" altLang="zh-CN" sz="1400" dirty="0" smtClean="0"/>
              <a:t>bottom-half(</a:t>
            </a:r>
            <a:r>
              <a:rPr lang="zh-CN" altLang="en-US" sz="1400" dirty="0"/>
              <a:t>以便</a:t>
            </a:r>
            <a:r>
              <a:rPr lang="zh-CN" altLang="en-US" sz="1400" dirty="0" smtClean="0"/>
              <a:t>在一个</a:t>
            </a:r>
            <a:r>
              <a:rPr lang="en-US" altLang="zh-CN" sz="1400" dirty="0" smtClean="0"/>
              <a:t>safer time</a:t>
            </a:r>
            <a:r>
              <a:rPr lang="zh-CN" altLang="en-US" sz="1400" dirty="0" smtClean="0"/>
              <a:t>执行</a:t>
            </a:r>
            <a:r>
              <a:rPr lang="en-US" altLang="zh-CN" sz="1400" dirty="0" smtClean="0"/>
              <a:t>)</a:t>
            </a:r>
            <a:r>
              <a:rPr lang="zh-CN" altLang="en-US" sz="1400" dirty="0" smtClean="0"/>
              <a:t>，之后</a:t>
            </a:r>
            <a:r>
              <a:rPr lang="en-US" altLang="zh-CN" sz="1400" dirty="0" smtClean="0"/>
              <a:t>top-half</a:t>
            </a:r>
            <a:r>
              <a:rPr lang="zh-CN" altLang="en-US" sz="1400" dirty="0" smtClean="0"/>
              <a:t>会去等待响应其他</a:t>
            </a:r>
            <a:r>
              <a:rPr lang="en-US" altLang="zh-CN" sz="1400" dirty="0" smtClean="0"/>
              <a:t>interrupt</a:t>
            </a:r>
            <a:r>
              <a:rPr lang="zh-CN" altLang="en-US" sz="1400" dirty="0" smtClean="0"/>
              <a:t>；这样的设计可以是系统快速相应多个</a:t>
            </a:r>
            <a:r>
              <a:rPr lang="en-US" altLang="zh-CN" sz="1400" dirty="0" smtClean="0"/>
              <a:t>interrupt</a:t>
            </a:r>
          </a:p>
          <a:p>
            <a:pPr marL="285750" indent="-285750">
              <a:buFont typeface="Arial" panose="020B0604020202020204" pitchFamily="34" charset="0"/>
              <a:buChar char="•"/>
            </a:pPr>
            <a:r>
              <a:rPr lang="en-US" altLang="zh-CN" sz="1400" dirty="0" smtClean="0"/>
              <a:t>E.g., </a:t>
            </a:r>
            <a:r>
              <a:rPr lang="zh-CN" altLang="en-US" sz="1400" dirty="0" smtClean="0"/>
              <a:t>当一个</a:t>
            </a:r>
            <a:r>
              <a:rPr lang="en-US" altLang="zh-CN" sz="1400" dirty="0" smtClean="0"/>
              <a:t>network packet</a:t>
            </a:r>
            <a:r>
              <a:rPr lang="zh-CN" altLang="en-US" sz="1400" dirty="0" smtClean="0"/>
              <a:t>到达时，</a:t>
            </a:r>
            <a:r>
              <a:rPr lang="en-US" altLang="zh-CN" sz="1400" dirty="0" smtClean="0"/>
              <a:t>top-half</a:t>
            </a:r>
            <a:r>
              <a:rPr lang="zh-CN" altLang="en-US" sz="1400" dirty="0" smtClean="0"/>
              <a:t>把这个</a:t>
            </a:r>
            <a:r>
              <a:rPr lang="en-US" altLang="zh-CN" sz="1400" dirty="0" smtClean="0"/>
              <a:t>packet</a:t>
            </a:r>
            <a:r>
              <a:rPr lang="zh-CN" altLang="en-US" sz="1400" dirty="0" smtClean="0"/>
              <a:t>推给</a:t>
            </a:r>
            <a:r>
              <a:rPr lang="en-US" altLang="zh-CN" sz="1400" dirty="0" smtClean="0"/>
              <a:t>protocol layer</a:t>
            </a:r>
            <a:r>
              <a:rPr lang="zh-CN" altLang="en-US" sz="1400" dirty="0" smtClean="0"/>
              <a:t>，然后真正处理这个</a:t>
            </a:r>
            <a:r>
              <a:rPr lang="en-US" altLang="zh-CN" sz="1400" dirty="0" smtClean="0"/>
              <a:t>packet</a:t>
            </a:r>
            <a:r>
              <a:rPr lang="zh-CN" altLang="en-US" sz="1400" dirty="0" smtClean="0"/>
              <a:t>的是</a:t>
            </a:r>
            <a:r>
              <a:rPr lang="en-US" altLang="zh-CN" sz="1400" dirty="0" smtClean="0"/>
              <a:t>bottom-half</a:t>
            </a:r>
            <a:endParaRPr lang="en-US" altLang="zh-CN" sz="1400" dirty="0"/>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xmlns=""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7308304"/>
            <a:ext cx="6858000" cy="923330"/>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6555641"/>
          </a:xfrm>
          <a:prstGeom prst="rect">
            <a:avLst/>
          </a:prstGeom>
          <a:noFill/>
        </p:spPr>
        <p:txBody>
          <a:bodyPr wrap="square" rtlCol="0">
            <a:spAutoFit/>
          </a:bodyPr>
          <a:lstStyle/>
          <a:p>
            <a:r>
              <a:rPr lang="zh-CN" altLang="en-US" sz="1400" dirty="0"/>
              <a:t>以下是</a:t>
            </a:r>
            <a:r>
              <a:rPr lang="en-US" altLang="zh-CN" sz="1400" b="1" dirty="0">
                <a:solidFill>
                  <a:srgbClr val="FF0000"/>
                </a:solidFill>
              </a:rPr>
              <a:t>GM requirement</a:t>
            </a:r>
            <a:r>
              <a:rPr lang="zh-CN" altLang="en-US" sz="1400" dirty="0"/>
              <a:t>的例子，就</a:t>
            </a:r>
            <a:r>
              <a:rPr lang="en-US" altLang="zh-CN" sz="1400" dirty="0"/>
              <a:t>GM</a:t>
            </a:r>
            <a:r>
              <a:rPr lang="zh-CN" altLang="en-US" sz="1400" dirty="0"/>
              <a:t>的</a:t>
            </a:r>
            <a:r>
              <a:rPr lang="en-US" altLang="zh-CN" sz="1400" dirty="0"/>
              <a:t>requirement</a:t>
            </a:r>
            <a:r>
              <a:rPr lang="zh-CN" altLang="en-US" sz="1400" dirty="0"/>
              <a:t>而言，其有</a:t>
            </a:r>
            <a:r>
              <a:rPr lang="en-US" altLang="zh-CN" sz="1400" dirty="0"/>
              <a:t>capability requirement</a:t>
            </a:r>
            <a:r>
              <a:rPr lang="zh-CN" altLang="en-US" sz="1400" dirty="0"/>
              <a:t>和</a:t>
            </a:r>
            <a:r>
              <a:rPr lang="en-US" altLang="zh-CN" sz="1400" dirty="0"/>
              <a:t>feature requirement</a:t>
            </a:r>
            <a:r>
              <a:rPr lang="zh-CN" altLang="en-US" sz="1400" dirty="0"/>
              <a:t>；</a:t>
            </a:r>
            <a:endParaRPr lang="en-US" altLang="zh-CN" sz="1400" dirty="0"/>
          </a:p>
          <a:p>
            <a:r>
              <a:rPr lang="en-US" altLang="zh-CN" sz="1400" dirty="0"/>
              <a:t>(</a:t>
            </a:r>
            <a:r>
              <a:rPr lang="zh-CN" altLang="en-US" sz="1400" dirty="0"/>
              <a:t>个人感觉这两个</a:t>
            </a:r>
            <a:r>
              <a:rPr lang="en-US" altLang="zh-CN" sz="1400" dirty="0"/>
              <a:t>requirement</a:t>
            </a:r>
            <a:r>
              <a:rPr lang="zh-CN" altLang="en-US" sz="1400" dirty="0"/>
              <a:t>挺像的，硬说有差别的话</a:t>
            </a:r>
            <a:r>
              <a:rPr lang="en-US" altLang="zh-CN" sz="1400" dirty="0"/>
              <a:t>security/feature sequence flow/flow chart</a:t>
            </a:r>
            <a:r>
              <a:rPr lang="zh-CN" altLang="en-US" sz="1400" dirty="0"/>
              <a:t>大多定义在</a:t>
            </a:r>
            <a:r>
              <a:rPr lang="en-US" altLang="zh-CN" sz="1400" dirty="0"/>
              <a:t>feature</a:t>
            </a:r>
            <a:r>
              <a:rPr lang="zh-CN" altLang="en-US" sz="1400" dirty="0"/>
              <a:t>中，</a:t>
            </a:r>
            <a:r>
              <a:rPr lang="en-US" altLang="zh-CN" sz="1400" dirty="0"/>
              <a:t>capability</a:t>
            </a:r>
            <a:r>
              <a:rPr lang="zh-CN" altLang="en-US" sz="1400" dirty="0"/>
              <a:t>中定义</a:t>
            </a:r>
            <a:r>
              <a:rPr lang="en-US" altLang="zh-CN" sz="1400" dirty="0"/>
              <a:t>Hardware</a:t>
            </a:r>
            <a:r>
              <a:rPr lang="zh-CN" altLang="en-US" sz="1400" dirty="0"/>
              <a:t>的部分比较多</a:t>
            </a:r>
            <a:r>
              <a:rPr lang="en-US" altLang="zh-CN" sz="1400" dirty="0"/>
              <a:t>)</a:t>
            </a:r>
          </a:p>
          <a:p>
            <a:r>
              <a:rPr lang="en-US" altLang="zh-CN" sz="1400" dirty="0"/>
              <a:t>---------------------------</a:t>
            </a:r>
            <a:endParaRPr lang="en-US" altLang="ja-JP" sz="1400" dirty="0"/>
          </a:p>
          <a:p>
            <a:r>
              <a:rPr lang="en-US" altLang="ja-JP" sz="1400" dirty="0"/>
              <a:t>Requirement example (from GM):</a:t>
            </a:r>
          </a:p>
          <a:p>
            <a:pPr marL="285750" indent="-285750">
              <a:buFont typeface="Arial" panose="020B0604020202020204" pitchFamily="34" charset="0"/>
              <a:buChar char="•"/>
            </a:pPr>
            <a:r>
              <a:rPr kumimoji="1" lang="en-US" altLang="ja-JP" sz="1400" dirty="0"/>
              <a:t>Bluetooth</a:t>
            </a:r>
          </a:p>
          <a:p>
            <a:pPr marL="742950" lvl="1" indent="-285750">
              <a:buFont typeface="Arial" panose="020B0604020202020204" pitchFamily="34" charset="0"/>
              <a:buChar char="•"/>
            </a:pPr>
            <a:r>
              <a:rPr lang="en-US" altLang="ja-JP" sz="1400" dirty="0"/>
              <a:t>Random number generator, to pass some entropy source test</a:t>
            </a:r>
          </a:p>
          <a:p>
            <a:pPr marL="742950" lvl="1" indent="-285750">
              <a:buFont typeface="Arial" panose="020B0604020202020204" pitchFamily="34" charset="0"/>
              <a:buChar char="•"/>
            </a:pPr>
            <a:r>
              <a:rPr kumimoji="1" lang="en-US" altLang="ja-JP" sz="1400" dirty="0"/>
              <a:t>Authentication, to support numeric comparison, NOT support out-of-band </a:t>
            </a:r>
            <a:r>
              <a:rPr kumimoji="1" lang="en-US" altLang="ja-JP" sz="1400" dirty="0" err="1"/>
              <a:t>auth</a:t>
            </a:r>
            <a:r>
              <a:rPr kumimoji="1" lang="en-US" altLang="ja-JP" sz="1400" dirty="0"/>
              <a:t> and PIN entry </a:t>
            </a:r>
            <a:r>
              <a:rPr kumimoji="1" lang="en-US" altLang="ja-JP" sz="1400" dirty="0" err="1"/>
              <a:t>auth</a:t>
            </a:r>
            <a:endParaRPr kumimoji="1" lang="en-US" altLang="ja-JP" sz="1400" dirty="0"/>
          </a:p>
          <a:p>
            <a:pPr marL="285750" indent="-285750">
              <a:buFont typeface="Arial" panose="020B0604020202020204" pitchFamily="34" charset="0"/>
              <a:buChar char="•"/>
            </a:pPr>
            <a:r>
              <a:rPr lang="en-US" altLang="ja-JP" sz="1400" dirty="0"/>
              <a:t>Security</a:t>
            </a:r>
          </a:p>
          <a:p>
            <a:pPr marL="742950" lvl="1" indent="-285750">
              <a:buFont typeface="Arial" panose="020B0604020202020204" pitchFamily="34" charset="0"/>
              <a:buChar char="•"/>
            </a:pPr>
            <a:r>
              <a:rPr kumimoji="1" lang="en-US" altLang="ja-JP" sz="1400" dirty="0"/>
              <a:t>Controller hardening, password/serial#/salt length should be xxx, </a:t>
            </a:r>
            <a:r>
              <a:rPr kumimoji="1" lang="en-US" altLang="ja-JP" sz="1400" dirty="0" err="1"/>
              <a:t>etc</a:t>
            </a:r>
            <a:endParaRPr kumimoji="1" lang="en-US" altLang="ja-JP" sz="1400" dirty="0"/>
          </a:p>
          <a:p>
            <a:pPr marL="742950" lvl="1" indent="-285750">
              <a:buFont typeface="Arial" panose="020B0604020202020204" pitchFamily="34" charset="0"/>
              <a:buChar char="•"/>
            </a:pPr>
            <a:r>
              <a:rPr kumimoji="1" lang="en-US" altLang="ja-JP" sz="1400" dirty="0"/>
              <a:t>Coding rules</a:t>
            </a:r>
          </a:p>
          <a:p>
            <a:pPr marL="1200150" lvl="2" indent="-285750">
              <a:buFont typeface="Arial" panose="020B0604020202020204" pitchFamily="34" charset="0"/>
              <a:buChar char="•"/>
            </a:pPr>
            <a:r>
              <a:rPr kumimoji="1" lang="en-US" altLang="ja-JP" sz="1400" dirty="0"/>
              <a:t>to obey MISRA-C</a:t>
            </a:r>
            <a:r>
              <a:rPr lang="en-US" altLang="ja-JP" sz="1400" dirty="0"/>
              <a:t>; </a:t>
            </a:r>
          </a:p>
          <a:p>
            <a:pPr marL="1200150" lvl="2" indent="-285750">
              <a:buFont typeface="Arial" panose="020B0604020202020204" pitchFamily="34" charset="0"/>
              <a:buChar char="•"/>
            </a:pPr>
            <a:r>
              <a:rPr lang="en-US" altLang="ja-JP" sz="1400" dirty="0"/>
              <a:t>input sanitization for ASCII/UTF format inputs; </a:t>
            </a:r>
          </a:p>
          <a:p>
            <a:pPr marL="1200150" lvl="2" indent="-285750">
              <a:buFont typeface="Arial" panose="020B0604020202020204" pitchFamily="34" charset="0"/>
              <a:buChar char="•"/>
            </a:pPr>
            <a:r>
              <a:rPr lang="en-US" altLang="ja-JP" sz="1400" dirty="0"/>
              <a:t>obfuscation, especially for Java app/lib; </a:t>
            </a:r>
          </a:p>
          <a:p>
            <a:pPr marL="1200150" lvl="2" indent="-285750">
              <a:buFont typeface="Arial" panose="020B0604020202020204" pitchFamily="34" charset="0"/>
              <a:buChar char="•"/>
            </a:pPr>
            <a:r>
              <a:rPr lang="en-US" altLang="ja-JP" sz="1400" dirty="0"/>
              <a:t>Use secure APIs, e.g., use </a:t>
            </a:r>
            <a:r>
              <a:rPr lang="en-US" altLang="ja-JP" sz="1400" dirty="0" err="1"/>
              <a:t>strncpy_s</a:t>
            </a:r>
            <a:r>
              <a:rPr lang="en-US" altLang="ja-JP" sz="1400" dirty="0"/>
              <a:t>(), NOT </a:t>
            </a:r>
            <a:r>
              <a:rPr lang="en-US" altLang="ja-JP" sz="1400" dirty="0" err="1"/>
              <a:t>strncpy</a:t>
            </a:r>
            <a:r>
              <a:rPr lang="en-US" altLang="ja-JP" sz="1400" dirty="0"/>
              <a:t>()</a:t>
            </a:r>
          </a:p>
          <a:p>
            <a:pPr marL="742950" lvl="1" indent="-285750">
              <a:buFont typeface="Arial" panose="020B0604020202020204" pitchFamily="34" charset="0"/>
              <a:buChar char="•"/>
            </a:pPr>
            <a:r>
              <a:rPr lang="en-US" altLang="ja-JP" sz="1400" dirty="0"/>
              <a:t>Cryptography, use OpenSSL</a:t>
            </a:r>
          </a:p>
          <a:p>
            <a:pPr marL="1200150" lvl="2" indent="-285750">
              <a:buFont typeface="Arial" panose="020B0604020202020204" pitchFamily="34" charset="0"/>
              <a:buChar char="•"/>
            </a:pPr>
            <a:r>
              <a:rPr lang="zh-CN" altLang="en-US" sz="1400" dirty="0"/>
              <a:t>只允许</a:t>
            </a:r>
            <a:r>
              <a:rPr lang="en-US" altLang="zh-CN" sz="1400" dirty="0"/>
              <a:t>lib </a:t>
            </a:r>
            <a:r>
              <a:rPr lang="en-US" altLang="zh-CN" sz="1400" dirty="0" err="1"/>
              <a:t>func</a:t>
            </a:r>
            <a:r>
              <a:rPr lang="en-US" altLang="zh-CN" sz="1400" dirty="0"/>
              <a:t> call, </a:t>
            </a:r>
            <a:r>
              <a:rPr lang="zh-CN" altLang="en-US" sz="1400" dirty="0"/>
              <a:t>不允许</a:t>
            </a:r>
            <a:r>
              <a:rPr lang="en-US" altLang="zh-CN" sz="1400" dirty="0"/>
              <a:t>shell/</a:t>
            </a:r>
            <a:r>
              <a:rPr lang="en-US" altLang="zh-CN" sz="1400" dirty="0" err="1"/>
              <a:t>cmdline</a:t>
            </a:r>
            <a:r>
              <a:rPr lang="en-US" altLang="zh-CN" sz="1400" dirty="0"/>
              <a:t> call</a:t>
            </a:r>
          </a:p>
          <a:p>
            <a:pPr marL="742950" lvl="1" indent="-285750">
              <a:buFont typeface="Arial" panose="020B0604020202020204" pitchFamily="34" charset="0"/>
              <a:buChar char="•"/>
            </a:pPr>
            <a:r>
              <a:rPr lang="en-US" altLang="zh-CN" sz="1400" dirty="0"/>
              <a:t>Remote features</a:t>
            </a:r>
          </a:p>
          <a:p>
            <a:pPr marL="1200150" lvl="2" indent="-285750">
              <a:buFont typeface="Arial" panose="020B0604020202020204" pitchFamily="34" charset="0"/>
              <a:buChar char="•"/>
            </a:pPr>
            <a:r>
              <a:rPr lang="zh-CN" altLang="en-US" sz="1400" dirty="0"/>
              <a:t>不允许</a:t>
            </a:r>
            <a:r>
              <a:rPr lang="en-US" altLang="zh-CN" sz="1400" dirty="0"/>
              <a:t>Remote </a:t>
            </a:r>
            <a:r>
              <a:rPr lang="en-US" altLang="zh-CN" sz="1400" dirty="0" err="1"/>
              <a:t>cmd</a:t>
            </a:r>
            <a:r>
              <a:rPr lang="en-US" altLang="zh-CN" sz="1400" dirty="0"/>
              <a:t>/file access</a:t>
            </a:r>
          </a:p>
          <a:p>
            <a:pPr marL="742950" lvl="1" indent="-285750">
              <a:buFont typeface="Arial" panose="020B0604020202020204" pitchFamily="34" charset="0"/>
              <a:buChar char="•"/>
            </a:pPr>
            <a:r>
              <a:rPr lang="en-US" altLang="zh-CN" sz="1400" dirty="0"/>
              <a:t>Information flow enforcement, comply with xxx standard, enforce control with Firewall rules</a:t>
            </a:r>
          </a:p>
          <a:p>
            <a:pPr marL="742950" lvl="1" indent="-285750">
              <a:buFont typeface="Arial" panose="020B0604020202020204" pitchFamily="34" charset="0"/>
              <a:buChar char="•"/>
            </a:pPr>
            <a:r>
              <a:rPr lang="en-US" altLang="zh-CN" sz="1400" dirty="0"/>
              <a:t>Memory encryption, use </a:t>
            </a:r>
            <a:r>
              <a:rPr lang="en-US" altLang="zh-CN" sz="1400" dirty="0" err="1"/>
              <a:t>TrustZone</a:t>
            </a:r>
            <a:r>
              <a:rPr lang="en-US" altLang="zh-CN" sz="1400" dirty="0"/>
              <a:t> “secure storage”</a:t>
            </a:r>
          </a:p>
          <a:p>
            <a:pPr marL="742950" lvl="1" indent="-285750">
              <a:buFont typeface="Arial" panose="020B0604020202020204" pitchFamily="34" charset="0"/>
              <a:buChar char="•"/>
            </a:pPr>
            <a:r>
              <a:rPr lang="en-US" altLang="zh-CN" sz="1400" dirty="0"/>
              <a:t>Full disk encryption, key length should be xxx, use AES, etc.</a:t>
            </a:r>
          </a:p>
          <a:p>
            <a:pPr marL="742950" lvl="1" indent="-285750">
              <a:buFont typeface="Arial" panose="020B0604020202020204" pitchFamily="34" charset="0"/>
              <a:buChar char="•"/>
            </a:pPr>
            <a:r>
              <a:rPr lang="en-US" altLang="zh-CN" sz="1400" dirty="0"/>
              <a:t>Use ASLR (address space layout randomization), do stack protection (use stack canary, etc.)</a:t>
            </a:r>
          </a:p>
          <a:p>
            <a:pPr marL="285750" indent="-285750">
              <a:buFont typeface="Arial" panose="020B0604020202020204" pitchFamily="34" charset="0"/>
              <a:buChar char="•"/>
            </a:pPr>
            <a:r>
              <a:rPr lang="en-US" altLang="ja-JP" sz="1400" dirty="0"/>
              <a:t>Hardware</a:t>
            </a:r>
          </a:p>
          <a:p>
            <a:pPr marL="742950" lvl="1" indent="-285750">
              <a:buFont typeface="Arial" panose="020B0604020202020204" pitchFamily="34" charset="0"/>
              <a:buChar char="•"/>
            </a:pPr>
            <a:r>
              <a:rPr lang="zh-CN" altLang="en-US" sz="1400" dirty="0"/>
              <a:t>没有</a:t>
            </a:r>
            <a:r>
              <a:rPr lang="en-US" altLang="zh-CN" sz="1400" dirty="0"/>
              <a:t>debug port</a:t>
            </a:r>
          </a:p>
          <a:p>
            <a:pPr marL="285750" indent="-285750">
              <a:buFont typeface="Arial" panose="020B0604020202020204" pitchFamily="34" charset="0"/>
              <a:buChar char="•"/>
            </a:pPr>
            <a:r>
              <a:rPr lang="en-US" altLang="ja-JP" sz="1400" dirty="0"/>
              <a:t>…</a:t>
            </a:r>
          </a:p>
        </p:txBody>
      </p:sp>
    </p:spTree>
    <p:extLst>
      <p:ext uri="{BB962C8B-B14F-4D97-AF65-F5344CB8AC3E}">
        <p14:creationId xmlns:p14="http://schemas.microsoft.com/office/powerpoint/2010/main" val="22983123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err="1"/>
              <a:t>Misc</a:t>
            </a:r>
            <a:r>
              <a:rPr kumimoji="1" lang="en-US" altLang="ja-JP" dirty="0"/>
              <a:t>: (</a:t>
            </a:r>
            <a:r>
              <a:rPr kumimoji="1" lang="zh-CN" altLang="en-US" dirty="0"/>
              <a:t>为了</a:t>
            </a:r>
            <a:r>
              <a:rPr kumimoji="1" lang="en-US" altLang="ja-JP" dirty="0" err="1"/>
              <a:t>ctf</a:t>
            </a:r>
            <a:r>
              <a:rPr kumimoji="1" lang="zh-CN" altLang="en-US" dirty="0"/>
              <a:t>等收集的零碎知识</a:t>
            </a:r>
            <a:r>
              <a:rPr kumimoji="1" lang="en-US" altLang="ja-JP" dirty="0"/>
              <a:t>)</a:t>
            </a:r>
          </a:p>
          <a:p>
            <a:pPr marL="285750" indent="-285750">
              <a:buFont typeface="Arial" panose="020B0604020202020204" pitchFamily="34" charset="0"/>
              <a:buChar char="•"/>
            </a:pPr>
            <a:r>
              <a:rPr lang="en-US" altLang="ja-JP" b="1" dirty="0">
                <a:solidFill>
                  <a:srgbClr val="FF0000"/>
                </a:solidFill>
              </a:rPr>
              <a:t>PDF knowledge</a:t>
            </a:r>
            <a:r>
              <a:rPr lang="en-US" altLang="ja-JP" dirty="0"/>
              <a:t>:</a:t>
            </a:r>
          </a:p>
          <a:p>
            <a:pPr marL="742950" lvl="1" indent="-285750">
              <a:buFont typeface="Arial" panose="020B0604020202020204" pitchFamily="34" charset="0"/>
              <a:buChar char="•"/>
            </a:pPr>
            <a:r>
              <a:rPr lang="en-US" altLang="ja-JP" dirty="0"/>
              <a:t>Pdf</a:t>
            </a:r>
            <a:r>
              <a:rPr lang="zh-CN" altLang="en-US" dirty="0"/>
              <a:t>默认是压缩形式的，压缩之前用</a:t>
            </a:r>
            <a:r>
              <a:rPr lang="en-US" altLang="zh-CN" dirty="0"/>
              <a:t>text editor</a:t>
            </a:r>
            <a:r>
              <a:rPr lang="zh-CN" altLang="en-US" dirty="0"/>
              <a:t>打开会有很多乱码，解压之后很多信息都可以</a:t>
            </a:r>
            <a:r>
              <a:rPr lang="en-US" altLang="zh-CN" dirty="0"/>
              <a:t>plaintext</a:t>
            </a:r>
            <a:r>
              <a:rPr lang="zh-CN" altLang="en-US" dirty="0"/>
              <a:t>显示，解压用的</a:t>
            </a:r>
            <a:r>
              <a:rPr lang="en-US" altLang="zh-CN" dirty="0"/>
              <a:t>tool</a:t>
            </a:r>
            <a:r>
              <a:rPr lang="zh-CN" altLang="en-US" dirty="0"/>
              <a:t>可以用</a:t>
            </a:r>
            <a:r>
              <a:rPr lang="en-US" altLang="zh-CN" dirty="0" err="1"/>
              <a:t>qpdf</a:t>
            </a:r>
            <a:r>
              <a:rPr lang="en-US" altLang="zh-CN" dirty="0"/>
              <a:t> (</a:t>
            </a:r>
            <a:r>
              <a:rPr lang="en-US" altLang="zh-CN" dirty="0" err="1"/>
              <a:t>linux</a:t>
            </a:r>
            <a:r>
              <a:rPr lang="en-US" altLang="zh-CN" dirty="0"/>
              <a:t> terminal tool)</a:t>
            </a:r>
            <a:endParaRPr lang="en-US" altLang="ja-JP"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585"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6843"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xmlns=""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4180"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xmlns=""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xmlns=""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xmlns=""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xmlns=""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xmlns=""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xmlns=""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smtClean="0"/>
              <a:t>URL</a:t>
            </a:r>
            <a:r>
              <a:rPr kumimoji="1" lang="zh-CN" altLang="en-US" dirty="0" smtClean="0"/>
              <a:t>各部分的意义</a:t>
            </a:r>
            <a:endParaRPr kumimoji="1" lang="en-US" altLang="zh-CN" dirty="0" smtClean="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xmlns=""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25542</TotalTime>
  <Words>32610</Words>
  <Application>Microsoft Office PowerPoint</Application>
  <PresentationFormat>画面に合わせる (4:3)</PresentationFormat>
  <Paragraphs>3458</Paragraphs>
  <Slides>162</Slides>
  <Notes>11</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162</vt:i4>
      </vt:variant>
    </vt:vector>
  </HeadingPairs>
  <TitlesOfParts>
    <vt:vector size="167"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3432</cp:revision>
  <dcterms:created xsi:type="dcterms:W3CDTF">2016-01-14T23:49:10Z</dcterms:created>
  <dcterms:modified xsi:type="dcterms:W3CDTF">2018-08-03T08:29:03Z</dcterms:modified>
</cp:coreProperties>
</file>